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70" r:id="rId3"/>
    <p:sldId id="271" r:id="rId4"/>
    <p:sldId id="272" r:id="rId5"/>
    <p:sldId id="269" r:id="rId6"/>
    <p:sldId id="258" r:id="rId7"/>
    <p:sldId id="259" r:id="rId8"/>
    <p:sldId id="260" r:id="rId9"/>
    <p:sldId id="261" r:id="rId10"/>
    <p:sldId id="262" r:id="rId11"/>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9" d="100"/>
          <a:sy n="89" d="100"/>
        </p:scale>
        <p:origin x="-63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1D1579C-F161-40C5-8855-7C975575647F}" type="datetimeFigureOut">
              <a:rPr lang="es-CO" smtClean="0"/>
              <a:t>17/09/2013</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B8C7CD01-D11C-42C1-AD5F-EDA02164B24C}" type="slidenum">
              <a:rPr lang="es-CO" smtClean="0"/>
              <a:t>‹#›</a:t>
            </a:fld>
            <a:endParaRPr lang="es-CO"/>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1D1579C-F161-40C5-8855-7C975575647F}" type="datetimeFigureOut">
              <a:rPr lang="es-CO" smtClean="0"/>
              <a:t>17/09/2013</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B8C7CD01-D11C-42C1-AD5F-EDA02164B24C}" type="slidenum">
              <a:rPr lang="es-CO" smtClean="0"/>
              <a:t>‹#›</a:t>
            </a:fld>
            <a:endParaRPr lang="es-CO"/>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smtClean="0"/>
              <a:t>Click to edit Master title style</a:t>
            </a:r>
            <a:endParaRPr lang="en-US"/>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01D1579C-F161-40C5-8855-7C975575647F}" type="datetimeFigureOut">
              <a:rPr lang="es-CO" smtClean="0"/>
              <a:t>17/09/2013</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B8C7CD01-D11C-42C1-AD5F-EDA02164B24C}" type="slidenum">
              <a:rPr lang="es-CO" smtClean="0"/>
              <a:t>‹#›</a:t>
            </a:fld>
            <a:endParaRPr lang="es-CO"/>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01D1579C-F161-40C5-8855-7C975575647F}" type="datetimeFigureOut">
              <a:rPr lang="es-CO" smtClean="0"/>
              <a:t>17/09/2013</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B8C7CD01-D11C-42C1-AD5F-EDA02164B24C}" type="slidenum">
              <a:rPr lang="es-CO" smtClean="0"/>
              <a:t>‹#›</a:t>
            </a:fld>
            <a:endParaRPr lang="es-CO"/>
          </a:p>
        </p:txBody>
      </p:sp>
      <p:sp>
        <p:nvSpPr>
          <p:cNvPr id="8" name="Title 7"/>
          <p:cNvSpPr>
            <a:spLocks noGrp="1"/>
          </p:cNvSpPr>
          <p:nvPr>
            <p:ph type="title"/>
          </p:nvPr>
        </p:nvSpPr>
        <p:spPr/>
        <p:txBody>
          <a:bodyPr/>
          <a:lstStyle/>
          <a:p>
            <a:r>
              <a:rPr lang="en-US" smtClean="0"/>
              <a:t>Click to edit Master title style</a:t>
            </a:r>
            <a:endParaRPr lang="en-US"/>
          </a:p>
        </p:txBody>
      </p:sp>
      <p:sp>
        <p:nvSpPr>
          <p:cNvPr id="10" name="Content Placeholder 9"/>
          <p:cNvSpPr>
            <a:spLocks noGrp="1"/>
          </p:cNvSpPr>
          <p:nvPr>
            <p:ph sz="quarter" idx="13"/>
          </p:nvPr>
        </p:nvSpPr>
        <p:spPr>
          <a:xfrm>
            <a:off x="1143000" y="731520"/>
            <a:ext cx="6400800"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1D1579C-F161-40C5-8855-7C975575647F}" type="datetimeFigureOut">
              <a:rPr lang="es-CO" smtClean="0"/>
              <a:t>17/09/2013</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B8C7CD01-D11C-42C1-AD5F-EDA02164B24C}" type="slidenum">
              <a:rPr lang="es-CO" smtClean="0"/>
              <a:t>‹#›</a:t>
            </a:fld>
            <a:endParaRPr lang="es-CO"/>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01D1579C-F161-40C5-8855-7C975575647F}" type="datetimeFigureOut">
              <a:rPr lang="es-CO" smtClean="0"/>
              <a:t>17/09/2013</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B8C7CD01-D11C-42C1-AD5F-EDA02164B24C}" type="slidenum">
              <a:rPr lang="es-CO" smtClean="0"/>
              <a:t>‹#›</a:t>
            </a:fld>
            <a:endParaRPr lang="es-CO"/>
          </a:p>
        </p:txBody>
      </p:sp>
      <p:sp>
        <p:nvSpPr>
          <p:cNvPr id="8" name="Title 7"/>
          <p:cNvSpPr>
            <a:spLocks noGrp="1"/>
          </p:cNvSpPr>
          <p:nvPr>
            <p:ph type="title"/>
          </p:nvPr>
        </p:nvSpPr>
        <p:spPr/>
        <p:txBody>
          <a:bodyPr/>
          <a:lstStyle/>
          <a:p>
            <a:r>
              <a:rPr lang="en-US" smtClean="0"/>
              <a:t>Click to edit Master title style</a:t>
            </a:r>
            <a:endParaRPr lang="en-US"/>
          </a:p>
        </p:txBody>
      </p:sp>
      <p:sp>
        <p:nvSpPr>
          <p:cNvPr id="9" name="Content Placeholder 8"/>
          <p:cNvSpPr>
            <a:spLocks noGrp="1"/>
          </p:cNvSpPr>
          <p:nvPr>
            <p:ph sz="quarter" idx="13"/>
          </p:nvPr>
        </p:nvSpPr>
        <p:spPr>
          <a:xfrm>
            <a:off x="1142999" y="731519"/>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45152" y="731520"/>
            <a:ext cx="3346704" cy="34747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smtClean="0"/>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01D1579C-F161-40C5-8855-7C975575647F}" type="datetimeFigureOut">
              <a:rPr lang="es-CO" smtClean="0"/>
              <a:t>17/09/2013</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B8C7CD01-D11C-42C1-AD5F-EDA02164B24C}" type="slidenum">
              <a:rPr lang="es-CO" smtClean="0"/>
              <a:t>‹#›</a:t>
            </a:fld>
            <a:endParaRPr lang="es-CO"/>
          </a:p>
        </p:txBody>
      </p:sp>
      <p:sp>
        <p:nvSpPr>
          <p:cNvPr id="10" name="Title 9"/>
          <p:cNvSpPr>
            <a:spLocks noGrp="1"/>
          </p:cNvSpPr>
          <p:nvPr>
            <p:ph type="title"/>
          </p:nvPr>
        </p:nvSpPr>
        <p:spPr/>
        <p:txBody>
          <a:body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01D1579C-F161-40C5-8855-7C975575647F}" type="datetimeFigureOut">
              <a:rPr lang="es-CO" smtClean="0"/>
              <a:t>17/09/2013</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B8C7CD01-D11C-42C1-AD5F-EDA02164B24C}" type="slidenum">
              <a:rPr lang="es-CO" smtClean="0"/>
              <a:t>‹#›</a:t>
            </a:fld>
            <a:endParaRPr lang="es-CO"/>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D1579C-F161-40C5-8855-7C975575647F}" type="datetimeFigureOut">
              <a:rPr lang="es-CO" smtClean="0"/>
              <a:t>17/09/2013</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B8C7CD01-D11C-42C1-AD5F-EDA02164B24C}" type="slidenum">
              <a:rPr lang="es-CO" smtClean="0"/>
              <a:t>‹#›</a:t>
            </a:fld>
            <a:endParaRPr lang="es-CO"/>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D1579C-F161-40C5-8855-7C975575647F}" type="datetimeFigureOut">
              <a:rPr lang="es-CO" smtClean="0"/>
              <a:t>17/09/2013</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B8C7CD01-D11C-42C1-AD5F-EDA02164B24C}" type="slidenum">
              <a:rPr lang="es-CO" smtClean="0"/>
              <a:t>‹#›</a:t>
            </a:fld>
            <a:endParaRPr lang="es-CO"/>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1D1579C-F161-40C5-8855-7C975575647F}" type="datetimeFigureOut">
              <a:rPr lang="es-CO" smtClean="0"/>
              <a:t>17/09/2013</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B8C7CD01-D11C-42C1-AD5F-EDA02164B24C}" type="slidenum">
              <a:rPr lang="es-CO" smtClean="0"/>
              <a:t>‹#›</a:t>
            </a:fld>
            <a:endParaRPr lang="es-CO"/>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smtClean="0"/>
              <a:t>Click to edit Master title style</a:t>
            </a:r>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01D1579C-F161-40C5-8855-7C975575647F}" type="datetimeFigureOut">
              <a:rPr lang="es-CO" smtClean="0"/>
              <a:t>17/09/2013</a:t>
            </a:fld>
            <a:endParaRPr lang="es-CO"/>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s-CO"/>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8C7CD01-D11C-42C1-AD5F-EDA02164B24C}" type="slidenum">
              <a:rPr lang="es-CO" smtClean="0"/>
              <a:t>‹#›</a:t>
            </a:fld>
            <a:endParaRPr lang="es-CO"/>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endParaRPr lang="es-CO"/>
          </a:p>
        </p:txBody>
      </p:sp>
      <p:sp>
        <p:nvSpPr>
          <p:cNvPr id="2" name="Title 1"/>
          <p:cNvSpPr>
            <a:spLocks noGrp="1"/>
          </p:cNvSpPr>
          <p:nvPr>
            <p:ph type="ctrTitle"/>
          </p:nvPr>
        </p:nvSpPr>
        <p:spPr/>
        <p:txBody>
          <a:bodyPr/>
          <a:lstStyle/>
          <a:p>
            <a:r>
              <a:rPr lang="es-CO" dirty="0" smtClean="0"/>
              <a:t>EDIPO REY- LA TRAGEDIA CLÁSICA</a:t>
            </a:r>
            <a:endParaRPr lang="es-CO" dirty="0"/>
          </a:p>
        </p:txBody>
      </p:sp>
    </p:spTree>
    <p:extLst>
      <p:ext uri="{BB962C8B-B14F-4D97-AF65-F5344CB8AC3E}">
        <p14:creationId xmlns:p14="http://schemas.microsoft.com/office/powerpoint/2010/main" val="10350632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s-CO" dirty="0"/>
          </a:p>
        </p:txBody>
      </p:sp>
      <p:sp>
        <p:nvSpPr>
          <p:cNvPr id="3" name="Content Placeholder 2"/>
          <p:cNvSpPr>
            <a:spLocks noGrp="1"/>
          </p:cNvSpPr>
          <p:nvPr>
            <p:ph sz="quarter" idx="13"/>
          </p:nvPr>
        </p:nvSpPr>
        <p:spPr/>
        <p:txBody>
          <a:bodyPr>
            <a:normAutofit/>
          </a:bodyPr>
          <a:lstStyle/>
          <a:p>
            <a:r>
              <a:rPr lang="es-ES" b="1" dirty="0" smtClean="0">
                <a:effectLst/>
              </a:rPr>
              <a:t>El culto a los dioses</a:t>
            </a:r>
            <a:r>
              <a:rPr lang="es-ES" dirty="0" smtClean="0">
                <a:effectLst/>
              </a:rPr>
              <a:t>. A través de toda la obra se ve claramente reflejada la gran influencia que tenían los dioses en cada uno de los acontecimientos, la manera como éstos regían el destino de los personajes, es decir  que el mundo estaba regido por las leyes divinas.  </a:t>
            </a:r>
            <a:r>
              <a:rPr lang="es-ES" dirty="0"/>
              <a:t>C</a:t>
            </a:r>
            <a:r>
              <a:rPr lang="es-ES" dirty="0" smtClean="0">
                <a:effectLst/>
              </a:rPr>
              <a:t>onfirma la mentalidad politeísta de los griegos</a:t>
            </a:r>
            <a:r>
              <a:rPr lang="es-ES" dirty="0"/>
              <a:t>.</a:t>
            </a:r>
            <a:endParaRPr lang="es-CO" dirty="0"/>
          </a:p>
        </p:txBody>
      </p:sp>
    </p:spTree>
    <p:extLst>
      <p:ext uri="{BB962C8B-B14F-4D97-AF65-F5344CB8AC3E}">
        <p14:creationId xmlns:p14="http://schemas.microsoft.com/office/powerpoint/2010/main" val="16599611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s-CO" dirty="0" smtClean="0"/>
              <a:t>ELEMENTOS DE LA  TRAGEDIA CLÁSICA COMO  TRADICIÓN TEATRAL </a:t>
            </a:r>
            <a:endParaRPr lang="es-CO" dirty="0"/>
          </a:p>
        </p:txBody>
      </p:sp>
      <p:sp>
        <p:nvSpPr>
          <p:cNvPr id="3" name="Content Placeholder 2"/>
          <p:cNvSpPr>
            <a:spLocks noGrp="1"/>
          </p:cNvSpPr>
          <p:nvPr>
            <p:ph sz="quarter" idx="13"/>
          </p:nvPr>
        </p:nvSpPr>
        <p:spPr/>
        <p:txBody>
          <a:bodyPr>
            <a:normAutofit/>
          </a:bodyPr>
          <a:lstStyle/>
          <a:p>
            <a:pPr marL="0" indent="0">
              <a:buNone/>
            </a:pPr>
            <a:endParaRPr lang="es-ES" b="1" dirty="0">
              <a:solidFill>
                <a:srgbClr val="002060"/>
              </a:solidFill>
            </a:endParaRPr>
          </a:p>
          <a:p>
            <a:r>
              <a:rPr lang="es-ES" b="1" dirty="0"/>
              <a:t>El coro </a:t>
            </a:r>
            <a:r>
              <a:rPr lang="es-ES" dirty="0"/>
              <a:t>es un personaje colectivo que comenta y juzga lo que ocurre en la tragedia</a:t>
            </a:r>
            <a:r>
              <a:rPr lang="es-ES" dirty="0" smtClean="0"/>
              <a:t>. </a:t>
            </a:r>
            <a:r>
              <a:rPr lang="es-ES" dirty="0"/>
              <a:t>I</a:t>
            </a:r>
            <a:r>
              <a:rPr lang="es-ES" dirty="0" smtClean="0"/>
              <a:t>ntercala </a:t>
            </a:r>
            <a:r>
              <a:rPr lang="es-ES" dirty="0"/>
              <a:t>comentarios. Representa al ciudadano tebano, con el cual todos tienen algo en común. A través de él, se van comentando los episodios de la tragedia. En ocasiones el coro habla como si fuera el sentido </a:t>
            </a:r>
            <a:r>
              <a:rPr lang="es-ES" dirty="0" smtClean="0"/>
              <a:t>común o la conciencia del personaje.</a:t>
            </a:r>
            <a:endParaRPr lang="es-ES" dirty="0"/>
          </a:p>
          <a:p>
            <a:endParaRPr lang="es-CO" dirty="0"/>
          </a:p>
        </p:txBody>
      </p:sp>
    </p:spTree>
    <p:extLst>
      <p:ext uri="{BB962C8B-B14F-4D97-AF65-F5344CB8AC3E}">
        <p14:creationId xmlns:p14="http://schemas.microsoft.com/office/powerpoint/2010/main" val="15086529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s-CO"/>
          </a:p>
        </p:txBody>
      </p:sp>
      <p:sp>
        <p:nvSpPr>
          <p:cNvPr id="3" name="Content Placeholder 2"/>
          <p:cNvSpPr>
            <a:spLocks noGrp="1"/>
          </p:cNvSpPr>
          <p:nvPr>
            <p:ph sz="quarter" idx="13"/>
          </p:nvPr>
        </p:nvSpPr>
        <p:spPr/>
        <p:txBody>
          <a:bodyPr/>
          <a:lstStyle/>
          <a:p>
            <a:r>
              <a:rPr lang="es-ES" b="1" dirty="0" smtClean="0"/>
              <a:t>Unidad </a:t>
            </a:r>
            <a:r>
              <a:rPr lang="es-ES" b="1" dirty="0"/>
              <a:t>de </a:t>
            </a:r>
            <a:r>
              <a:rPr lang="es-ES" b="1" dirty="0" smtClean="0"/>
              <a:t>tiempo, de acción , de espacio: </a:t>
            </a:r>
            <a:r>
              <a:rPr lang="es-ES" dirty="0" smtClean="0"/>
              <a:t>Un </a:t>
            </a:r>
            <a:r>
              <a:rPr lang="es-ES" dirty="0"/>
              <a:t>solo </a:t>
            </a:r>
            <a:r>
              <a:rPr lang="es-ES" dirty="0" smtClean="0"/>
              <a:t>acto. </a:t>
            </a:r>
            <a:r>
              <a:rPr lang="es-ES" dirty="0"/>
              <a:t>El autor se nos presenta como testigo, pues no toma partido ni </a:t>
            </a:r>
            <a:r>
              <a:rPr lang="es-ES" dirty="0" smtClean="0"/>
              <a:t>participa  </a:t>
            </a:r>
            <a:r>
              <a:rPr lang="es-ES" dirty="0"/>
              <a:t>en el desarrollo de la trama.</a:t>
            </a:r>
          </a:p>
          <a:p>
            <a:endParaRPr lang="es-CO" dirty="0"/>
          </a:p>
        </p:txBody>
      </p:sp>
    </p:spTree>
    <p:extLst>
      <p:ext uri="{BB962C8B-B14F-4D97-AF65-F5344CB8AC3E}">
        <p14:creationId xmlns:p14="http://schemas.microsoft.com/office/powerpoint/2010/main" val="17023828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s-CO"/>
          </a:p>
        </p:txBody>
      </p:sp>
      <p:sp>
        <p:nvSpPr>
          <p:cNvPr id="3" name="Content Placeholder 2"/>
          <p:cNvSpPr>
            <a:spLocks noGrp="1"/>
          </p:cNvSpPr>
          <p:nvPr>
            <p:ph sz="quarter" idx="13"/>
          </p:nvPr>
        </p:nvSpPr>
        <p:spPr/>
        <p:txBody>
          <a:bodyPr/>
          <a:lstStyle/>
          <a:p>
            <a:pPr marL="0" indent="0">
              <a:buNone/>
            </a:pPr>
            <a:r>
              <a:rPr lang="es-ES" b="1" dirty="0"/>
              <a:t>T</a:t>
            </a:r>
            <a:r>
              <a:rPr lang="es-ES" b="1" dirty="0" smtClean="0"/>
              <a:t>res </a:t>
            </a:r>
            <a:r>
              <a:rPr lang="es-ES" b="1" dirty="0"/>
              <a:t>condiciones </a:t>
            </a:r>
            <a:r>
              <a:rPr lang="es-ES" dirty="0" smtClean="0"/>
              <a:t>:</a:t>
            </a:r>
          </a:p>
          <a:p>
            <a:r>
              <a:rPr lang="es-ES" dirty="0" smtClean="0"/>
              <a:t> </a:t>
            </a:r>
            <a:r>
              <a:rPr lang="es-ES" dirty="0"/>
              <a:t>P</a:t>
            </a:r>
            <a:r>
              <a:rPr lang="es-ES" dirty="0" smtClean="0"/>
              <a:t>oseer </a:t>
            </a:r>
            <a:r>
              <a:rPr lang="es-ES" dirty="0"/>
              <a:t>personajes </a:t>
            </a:r>
            <a:r>
              <a:rPr lang="es-ES" dirty="0" smtClean="0"/>
              <a:t>de </a:t>
            </a:r>
            <a:r>
              <a:rPr lang="es-ES" dirty="0"/>
              <a:t>elevada condición </a:t>
            </a:r>
            <a:r>
              <a:rPr lang="es-ES" dirty="0" smtClean="0"/>
              <a:t>social. </a:t>
            </a:r>
          </a:p>
          <a:p>
            <a:r>
              <a:rPr lang="es-ES" dirty="0"/>
              <a:t>E</a:t>
            </a:r>
            <a:r>
              <a:rPr lang="es-ES" dirty="0" smtClean="0"/>
              <a:t>star </a:t>
            </a:r>
            <a:r>
              <a:rPr lang="es-ES" dirty="0"/>
              <a:t>contada en un lenguaje solemne y </a:t>
            </a:r>
            <a:r>
              <a:rPr lang="es-ES" dirty="0" smtClean="0"/>
              <a:t>elevado</a:t>
            </a:r>
            <a:r>
              <a:rPr lang="es-ES" dirty="0"/>
              <a:t>.</a:t>
            </a:r>
            <a:endParaRPr lang="es-ES" dirty="0" smtClean="0"/>
          </a:p>
          <a:p>
            <a:r>
              <a:rPr lang="es-ES" dirty="0" smtClean="0"/>
              <a:t> </a:t>
            </a:r>
            <a:r>
              <a:rPr lang="es-ES" dirty="0"/>
              <a:t>T</a:t>
            </a:r>
            <a:r>
              <a:rPr lang="es-ES" dirty="0" smtClean="0"/>
              <a:t>erminar </a:t>
            </a:r>
            <a:r>
              <a:rPr lang="es-ES" dirty="0"/>
              <a:t>con la muerte, suicidio o locura de uno o varios personajes sacrificados por rebelarse contra las leyes del destino.</a:t>
            </a:r>
          </a:p>
          <a:p>
            <a:endParaRPr lang="es-CO" dirty="0"/>
          </a:p>
        </p:txBody>
      </p:sp>
    </p:spTree>
    <p:extLst>
      <p:ext uri="{BB962C8B-B14F-4D97-AF65-F5344CB8AC3E}">
        <p14:creationId xmlns:p14="http://schemas.microsoft.com/office/powerpoint/2010/main" val="31658587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s-CO"/>
          </a:p>
        </p:txBody>
      </p:sp>
      <p:sp>
        <p:nvSpPr>
          <p:cNvPr id="3" name="Content Placeholder 2"/>
          <p:cNvSpPr>
            <a:spLocks noGrp="1"/>
          </p:cNvSpPr>
          <p:nvPr>
            <p:ph sz="quarter" idx="13"/>
          </p:nvPr>
        </p:nvSpPr>
        <p:spPr/>
        <p:txBody>
          <a:bodyPr>
            <a:normAutofit/>
          </a:bodyPr>
          <a:lstStyle/>
          <a:p>
            <a:pPr marL="0" indent="0">
              <a:buNone/>
            </a:pPr>
            <a:endParaRPr lang="es-ES" b="1" dirty="0"/>
          </a:p>
          <a:p>
            <a:r>
              <a:rPr lang="es-ES" b="1" dirty="0" smtClean="0"/>
              <a:t>El </a:t>
            </a:r>
            <a:r>
              <a:rPr lang="es-ES" b="1" dirty="0"/>
              <a:t>lenguaje </a:t>
            </a:r>
            <a:r>
              <a:rPr lang="es-ES" b="1" dirty="0" smtClean="0"/>
              <a:t> </a:t>
            </a:r>
            <a:r>
              <a:rPr lang="es-ES" b="1" dirty="0"/>
              <a:t>formal </a:t>
            </a:r>
            <a:r>
              <a:rPr lang="es-ES" b="1" dirty="0" smtClean="0"/>
              <a:t>: </a:t>
            </a:r>
            <a:r>
              <a:rPr lang="es-ES" dirty="0" smtClean="0"/>
              <a:t>donde </a:t>
            </a:r>
            <a:r>
              <a:rPr lang="es-ES" dirty="0"/>
              <a:t>aparecen recursos estilísticos como metáforas, personificaciones, símiles. La ironía y la ambigüedad son otras características; mientras que el lenguaje del coro, más poético, está lleno de exclamaciones, interrogaciones, invocaciones a los dioses, etc.</a:t>
            </a:r>
          </a:p>
          <a:p>
            <a:endParaRPr lang="es-CO" dirty="0"/>
          </a:p>
        </p:txBody>
      </p:sp>
    </p:spTree>
    <p:extLst>
      <p:ext uri="{BB962C8B-B14F-4D97-AF65-F5344CB8AC3E}">
        <p14:creationId xmlns:p14="http://schemas.microsoft.com/office/powerpoint/2010/main" val="85679608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s-CO"/>
          </a:p>
        </p:txBody>
      </p:sp>
      <p:sp>
        <p:nvSpPr>
          <p:cNvPr id="3" name="Content Placeholder 2"/>
          <p:cNvSpPr>
            <a:spLocks noGrp="1"/>
          </p:cNvSpPr>
          <p:nvPr>
            <p:ph sz="quarter" idx="13"/>
          </p:nvPr>
        </p:nvSpPr>
        <p:spPr/>
        <p:txBody>
          <a:bodyPr/>
          <a:lstStyle/>
          <a:p>
            <a:r>
              <a:rPr lang="es-ES" b="1" dirty="0" smtClean="0">
                <a:effectLst/>
              </a:rPr>
              <a:t>El tema de la fuerza del destino</a:t>
            </a:r>
            <a:r>
              <a:rPr lang="es-ES" dirty="0" smtClean="0">
                <a:effectLst/>
              </a:rPr>
              <a:t>. Es imposible escapar de él y todas las profecías de los oráculos acaban haciéndose realidad.</a:t>
            </a:r>
            <a:endParaRPr lang="es-CO" dirty="0"/>
          </a:p>
        </p:txBody>
      </p:sp>
    </p:spTree>
    <p:extLst>
      <p:ext uri="{BB962C8B-B14F-4D97-AF65-F5344CB8AC3E}">
        <p14:creationId xmlns:p14="http://schemas.microsoft.com/office/powerpoint/2010/main" val="9391059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CO" dirty="0" smtClean="0"/>
              <a:t>INTERPRETACIONES</a:t>
            </a:r>
            <a:endParaRPr lang="es-CO" dirty="0"/>
          </a:p>
        </p:txBody>
      </p:sp>
      <p:sp>
        <p:nvSpPr>
          <p:cNvPr id="3" name="Content Placeholder 2"/>
          <p:cNvSpPr>
            <a:spLocks noGrp="1"/>
          </p:cNvSpPr>
          <p:nvPr>
            <p:ph sz="quarter" idx="13"/>
          </p:nvPr>
        </p:nvSpPr>
        <p:spPr/>
        <p:txBody>
          <a:bodyPr>
            <a:normAutofit/>
          </a:bodyPr>
          <a:lstStyle/>
          <a:p>
            <a:pPr marL="0" indent="0">
              <a:buNone/>
            </a:pPr>
            <a:r>
              <a:rPr lang="es-ES" b="1" dirty="0" smtClean="0">
                <a:effectLst/>
              </a:rPr>
              <a:t>Complejo de Edipo </a:t>
            </a:r>
            <a:r>
              <a:rPr lang="es-ES" dirty="0" smtClean="0">
                <a:effectLst/>
              </a:rPr>
              <a:t>: una construcción psíquica cuya característica principal es la orientación sexual en determinada fase del  crecimiento, en la que  se proyectan los deseos sexuales sobre el progenitor de sexo opuesto. </a:t>
            </a:r>
            <a:r>
              <a:rPr lang="es-ES" b="1" dirty="0" smtClean="0">
                <a:effectLst/>
              </a:rPr>
              <a:t>Freud</a:t>
            </a:r>
            <a:r>
              <a:rPr lang="es-ES" dirty="0" smtClean="0">
                <a:effectLst/>
              </a:rPr>
              <a:t> cita esta obra para ilustrar su tesis de que los deseos incestuosos son una primitiva herencia humana y que el mito griego ilustra esta tendencia recurrente.</a:t>
            </a:r>
            <a:endParaRPr lang="es-CO" dirty="0"/>
          </a:p>
        </p:txBody>
      </p:sp>
    </p:spTree>
    <p:extLst>
      <p:ext uri="{BB962C8B-B14F-4D97-AF65-F5344CB8AC3E}">
        <p14:creationId xmlns:p14="http://schemas.microsoft.com/office/powerpoint/2010/main" val="35791090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s-CO"/>
          </a:p>
        </p:txBody>
      </p:sp>
      <p:sp>
        <p:nvSpPr>
          <p:cNvPr id="3" name="Content Placeholder 2"/>
          <p:cNvSpPr>
            <a:spLocks noGrp="1"/>
          </p:cNvSpPr>
          <p:nvPr>
            <p:ph sz="quarter" idx="13"/>
          </p:nvPr>
        </p:nvSpPr>
        <p:spPr/>
        <p:txBody>
          <a:bodyPr/>
          <a:lstStyle/>
          <a:p>
            <a:endParaRPr lang="es-ES" dirty="0" smtClean="0"/>
          </a:p>
          <a:p>
            <a:endParaRPr lang="es-ES" dirty="0"/>
          </a:p>
          <a:p>
            <a:r>
              <a:rPr lang="es-ES" b="1" dirty="0" smtClean="0"/>
              <a:t>L</a:t>
            </a:r>
            <a:r>
              <a:rPr lang="es-ES" b="1" dirty="0" smtClean="0">
                <a:effectLst/>
              </a:rPr>
              <a:t>a auto-agresión</a:t>
            </a:r>
            <a:r>
              <a:rPr lang="es-ES" dirty="0" smtClean="0">
                <a:effectLst/>
              </a:rPr>
              <a:t>: Edipo se lesiona a sí mismo, cegándose, como castigo por haberse casado con su madre y haber matado a su padre. </a:t>
            </a:r>
            <a:endParaRPr lang="es-CO" dirty="0"/>
          </a:p>
        </p:txBody>
      </p:sp>
    </p:spTree>
    <p:extLst>
      <p:ext uri="{BB962C8B-B14F-4D97-AF65-F5344CB8AC3E}">
        <p14:creationId xmlns:p14="http://schemas.microsoft.com/office/powerpoint/2010/main" val="42924501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s-CO"/>
          </a:p>
        </p:txBody>
      </p:sp>
      <p:sp>
        <p:nvSpPr>
          <p:cNvPr id="3" name="Content Placeholder 2"/>
          <p:cNvSpPr>
            <a:spLocks noGrp="1"/>
          </p:cNvSpPr>
          <p:nvPr>
            <p:ph sz="quarter" idx="13"/>
          </p:nvPr>
        </p:nvSpPr>
        <p:spPr/>
        <p:txBody>
          <a:bodyPr>
            <a:normAutofit/>
          </a:bodyPr>
          <a:lstStyle/>
          <a:p>
            <a:r>
              <a:rPr lang="es-ES" b="1" dirty="0" smtClean="0">
                <a:effectLst/>
              </a:rPr>
              <a:t>El heroísmo</a:t>
            </a:r>
            <a:r>
              <a:rPr lang="es-ES" dirty="0" smtClean="0"/>
              <a:t>: se </a:t>
            </a:r>
            <a:r>
              <a:rPr lang="es-ES" dirty="0" smtClean="0">
                <a:effectLst/>
              </a:rPr>
              <a:t> </a:t>
            </a:r>
            <a:r>
              <a:rPr lang="es-ES" dirty="0"/>
              <a:t>p</a:t>
            </a:r>
            <a:r>
              <a:rPr lang="es-ES" dirty="0" smtClean="0">
                <a:effectLst/>
              </a:rPr>
              <a:t>resenta a Edipo como un transgresor. Él es un héroe condenado a caer por haber intentado llegar demasiado lejos. Al transgredir la naturaleza y las normas sociales, y querer averiguar aquello que está prohibido, Edipo descubre un mundo que está vetado a la vista del resto de los mortales. </a:t>
            </a:r>
            <a:endParaRPr lang="es-CO" dirty="0"/>
          </a:p>
        </p:txBody>
      </p:sp>
    </p:spTree>
    <p:extLst>
      <p:ext uri="{BB962C8B-B14F-4D97-AF65-F5344CB8AC3E}">
        <p14:creationId xmlns:p14="http://schemas.microsoft.com/office/powerpoint/2010/main" val="3866652390"/>
      </p:ext>
    </p:extLst>
  </p:cSld>
  <p:clrMapOvr>
    <a:masterClrMapping/>
  </p:clrMapOvr>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Slipstream</Template>
  <TotalTime>87</TotalTime>
  <Words>438</Words>
  <Application>Microsoft Office PowerPoint</Application>
  <PresentationFormat>On-screen Show (4:3)</PresentationFormat>
  <Paragraphs>19</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Slipstream</vt:lpstr>
      <vt:lpstr>EDIPO REY- LA TRAGEDIA CLÁSICA</vt:lpstr>
      <vt:lpstr>ELEMENTOS DE LA  TRAGEDIA CLÁSICA COMO  TRADICIÓN TEATRAL </vt:lpstr>
      <vt:lpstr>PowerPoint Presentation</vt:lpstr>
      <vt:lpstr>PowerPoint Presentation</vt:lpstr>
      <vt:lpstr>PowerPoint Presentation</vt:lpstr>
      <vt:lpstr>PowerPoint Presentation</vt:lpstr>
      <vt:lpstr>INTERPRETACIONES</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EDIPO REY- LA TRAGEDIA CLÁSICA</dc:title>
  <dc:creator>elizabeth cortes</dc:creator>
  <cp:lastModifiedBy>elizabeth cortes</cp:lastModifiedBy>
  <cp:revision>10</cp:revision>
  <dcterms:created xsi:type="dcterms:W3CDTF">2012-09-19T15:11:43Z</dcterms:created>
  <dcterms:modified xsi:type="dcterms:W3CDTF">2013-09-17T12:58:11Z</dcterms:modified>
</cp:coreProperties>
</file>